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412" r:id="rId4"/>
    <p:sldId id="257" r:id="rId5"/>
    <p:sldId id="413" r:id="rId6"/>
    <p:sldId id="414" r:id="rId7"/>
    <p:sldId id="417" r:id="rId8"/>
    <p:sldId id="415" r:id="rId9"/>
    <p:sldId id="416" r:id="rId10"/>
    <p:sldId id="418" r:id="rId11"/>
    <p:sldId id="419" r:id="rId12"/>
    <p:sldId id="420" r:id="rId13"/>
    <p:sldId id="421" r:id="rId14"/>
    <p:sldId id="422" r:id="rId15"/>
    <p:sldId id="423" r:id="rId16"/>
    <p:sldId id="424" r:id="rId17"/>
    <p:sldId id="425" r:id="rId18"/>
    <p:sldId id="426" r:id="rId19"/>
    <p:sldId id="42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7" d="100"/>
          <a:sy n="57" d="100"/>
        </p:scale>
        <p:origin x="2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EECC9-E640-49F5-B719-3209D3E03FFF}" type="datetimeFigureOut">
              <a:rPr lang="en-US" smtClean="0"/>
              <a:t>10/22/2024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6C8FB-9309-41C6-B54B-4324DFF5DD27}" type="slidenum">
              <a:rPr lang="en-US" smtClean="0"/>
              <a:t>‹#›</a:t>
            </a:fld>
            <a:endParaRPr lang="en-US"/>
          </a:p>
        </p:txBody>
      </p:sp>
    </p:spTree>
    <p:extLst>
      <p:ext uri="{BB962C8B-B14F-4D97-AF65-F5344CB8AC3E}">
        <p14:creationId xmlns:p14="http://schemas.microsoft.com/office/powerpoint/2010/main" val="4025825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electrons are forced to be released at the cathode and move externally to the anode. Simultaneously the lithium ions move in the same direction, but internally, from cathode to anode via the electrolyte. In this way the external energy are electrochemically stored in the battery in the form of chemical energy in the anode and cathode materials with different chemical potentials. The opposite occurs during discharging process: electrons move from anode to the cathode through the external load to do the work and Li ions move from anode to the cathode in the electrolyte. This is also known as “shuttle chair” mechanism, where the Li ions shuttle between the anode and cathodes during charge and discharge cycles. </a:t>
            </a:r>
          </a:p>
          <a:p>
            <a:endParaRPr lang="en-US" dirty="0"/>
          </a:p>
          <a:p>
            <a:r>
              <a:rPr lang="en-US" dirty="0"/>
              <a:t>LiPF</a:t>
            </a:r>
            <a:r>
              <a:rPr lang="en-US" baseline="-25000" dirty="0"/>
              <a:t>6</a:t>
            </a:r>
            <a:r>
              <a:rPr lang="en-US" dirty="0"/>
              <a:t> can react with water to form highly corrosive HF. Therefore, moisture must be minimized in handling of LiPF</a:t>
            </a:r>
            <a:r>
              <a:rPr lang="en-US" baseline="-25000" dirty="0"/>
              <a:t>6</a:t>
            </a:r>
            <a:r>
              <a:rPr lang="en-US" dirty="0"/>
              <a:t> electrolyte.</a:t>
            </a:r>
          </a:p>
          <a:p>
            <a:endParaRPr lang="en-US" dirty="0"/>
          </a:p>
          <a:p>
            <a:r>
              <a:rPr lang="en-US" dirty="0"/>
              <a:t>The recent news on fires of Li‐ion batteries, involving the Boeing 787 passenger aircrafts, Tesla Model S cars, highlights the importance of battery safety. </a:t>
            </a:r>
          </a:p>
        </p:txBody>
      </p:sp>
      <p:sp>
        <p:nvSpPr>
          <p:cNvPr id="4" name="Slide Number Placeholder 3"/>
          <p:cNvSpPr>
            <a:spLocks noGrp="1"/>
          </p:cNvSpPr>
          <p:nvPr>
            <p:ph type="sldNum" sz="quarter" idx="10"/>
          </p:nvPr>
        </p:nvSpPr>
        <p:spPr/>
        <p:txBody>
          <a:bodyPr/>
          <a:lstStyle/>
          <a:p>
            <a:fld id="{1020727F-3172-6045-8565-58CB86F30A1F}" type="slidenum">
              <a:rPr lang="en-US" smtClean="0"/>
              <a:pPr/>
              <a:t>3</a:t>
            </a:fld>
            <a:endParaRPr lang="en-US"/>
          </a:p>
        </p:txBody>
      </p:sp>
    </p:spTree>
    <p:extLst>
      <p:ext uri="{BB962C8B-B14F-4D97-AF65-F5344CB8AC3E}">
        <p14:creationId xmlns:p14="http://schemas.microsoft.com/office/powerpoint/2010/main" val="2710961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D693-DE3A-4C00-9979-0339A80944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F0C3E5-8046-66D2-5941-32874F8D9D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87D27C-FCDE-4735-AFCF-D316E643D19F}"/>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5" name="Footer Placeholder 4">
            <a:extLst>
              <a:ext uri="{FF2B5EF4-FFF2-40B4-BE49-F238E27FC236}">
                <a16:creationId xmlns:a16="http://schemas.microsoft.com/office/drawing/2014/main" id="{4DDD43EA-D844-A816-7B8A-5256C45973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F5D17-5443-6DAE-E1F6-F6C89CA2FC2C}"/>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256037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C79B6-F90F-BEC3-3851-97F84BE0F4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2B80C6-0AE2-4171-5CC6-629A208FF4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D7718-B12E-869B-1D08-01FE7D8DF1BA}"/>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5" name="Footer Placeholder 4">
            <a:extLst>
              <a:ext uri="{FF2B5EF4-FFF2-40B4-BE49-F238E27FC236}">
                <a16:creationId xmlns:a16="http://schemas.microsoft.com/office/drawing/2014/main" id="{6A6347BC-6D36-8C5A-5124-D592186F4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4D46A-AD65-4124-C812-217B5DE305AD}"/>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156661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307A08-7A7E-47DE-993C-F59ADBED22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020775-FC3C-E37D-4A66-4719F90B5F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1A3B7-C959-D1E2-D5D8-96ECF7F1EA37}"/>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5" name="Footer Placeholder 4">
            <a:extLst>
              <a:ext uri="{FF2B5EF4-FFF2-40B4-BE49-F238E27FC236}">
                <a16:creationId xmlns:a16="http://schemas.microsoft.com/office/drawing/2014/main" id="{68507ECE-E6A1-949F-2226-7B0216C30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5CD81-1744-3261-054D-9487DDF6E89F}"/>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366747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4D15-90EF-5CD6-7DA3-CCDEC92736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5F96E5-9941-E73C-7FE1-A42AE4A277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B035B-8905-21E0-44D3-827088876CB2}"/>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5" name="Footer Placeholder 4">
            <a:extLst>
              <a:ext uri="{FF2B5EF4-FFF2-40B4-BE49-F238E27FC236}">
                <a16:creationId xmlns:a16="http://schemas.microsoft.com/office/drawing/2014/main" id="{D343F59A-7FC9-827A-0DD8-CAEC356C1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50574-1CC8-16D1-6DB7-B55465A6CED6}"/>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1928945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8A563-AFA0-9B9A-D672-395766B668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53B970-4D3C-F7F1-D440-1D3EDAE351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EBDD0F-CEAD-5079-0878-CEA0869B1802}"/>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5" name="Footer Placeholder 4">
            <a:extLst>
              <a:ext uri="{FF2B5EF4-FFF2-40B4-BE49-F238E27FC236}">
                <a16:creationId xmlns:a16="http://schemas.microsoft.com/office/drawing/2014/main" id="{12DDB141-4FC9-519C-7C67-7BB6C6D742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2D354-FE12-E957-1641-5F16A939E775}"/>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3056469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1E2AC-4B07-5972-E7BB-544036350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200045-7FBE-C36D-9881-B2A84987EE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D86432-238A-0DBA-CCE0-DBE84310E7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51863C-8F00-D762-F476-BBFCEA5A7807}"/>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6" name="Footer Placeholder 5">
            <a:extLst>
              <a:ext uri="{FF2B5EF4-FFF2-40B4-BE49-F238E27FC236}">
                <a16:creationId xmlns:a16="http://schemas.microsoft.com/office/drawing/2014/main" id="{D6E1E935-F583-F7CC-6DDC-5D5A99676E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BDF65D-966C-594C-E782-1586CB49295F}"/>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1080443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5E71D-0FD7-2AD0-C0B8-059F8793E0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BC1BDA-27A9-349B-BD0D-38A7375AB0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1A3C9A-B36C-477C-EB71-E4B7391160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5470FD-9FF1-2FAC-92C3-AAEB599731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4D5113-D6CA-AB97-3EC7-BD86FF062E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CA2667-A770-39A3-F0C7-94746B74F8E2}"/>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8" name="Footer Placeholder 7">
            <a:extLst>
              <a:ext uri="{FF2B5EF4-FFF2-40B4-BE49-F238E27FC236}">
                <a16:creationId xmlns:a16="http://schemas.microsoft.com/office/drawing/2014/main" id="{F77DB7A4-A6E5-FC35-C7E1-35323E566B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915157-66ED-054D-0F45-DDB7C2DFF31A}"/>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3214996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B27A-D4B6-6A60-AC98-F8E25D57F0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6664C0-9818-0EF7-27A0-D5D996613214}"/>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4" name="Footer Placeholder 3">
            <a:extLst>
              <a:ext uri="{FF2B5EF4-FFF2-40B4-BE49-F238E27FC236}">
                <a16:creationId xmlns:a16="http://schemas.microsoft.com/office/drawing/2014/main" id="{1E329843-ECB9-DF4A-DDC0-1DC9641B1F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536B1A-4D0D-76FC-2363-B6DA6F1104B6}"/>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2039693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6EE52B-53B1-3371-4970-84DCF1A5021E}"/>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3" name="Footer Placeholder 2">
            <a:extLst>
              <a:ext uri="{FF2B5EF4-FFF2-40B4-BE49-F238E27FC236}">
                <a16:creationId xmlns:a16="http://schemas.microsoft.com/office/drawing/2014/main" id="{9A23F470-5FFB-2CE2-E883-1027538957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E95C38-0CF3-EC57-6A00-A38C43D93E71}"/>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32618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E190-8E0B-E924-C12D-7EBA2F18FE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B26AF6-16E2-3CC8-FF63-36ADA7E397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2F6857-9F18-5311-98BF-EDFA27CB7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062AA1-0A1B-8FCD-D11B-1A9C24FADA7B}"/>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6" name="Footer Placeholder 5">
            <a:extLst>
              <a:ext uri="{FF2B5EF4-FFF2-40B4-BE49-F238E27FC236}">
                <a16:creationId xmlns:a16="http://schemas.microsoft.com/office/drawing/2014/main" id="{0204DB7F-2FCE-F51A-4A54-D3ED67073D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F6BDC4-5D7B-5510-AD0A-1EE04D7CDA7E}"/>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938257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2981-37AD-FD9A-44CF-3A9B922192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B48DAA-3617-888B-EE12-B49D2F0FDB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2B1FCE-6354-3CA6-E778-71E64476C0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857C81-1932-3648-AA5D-D8FD0B7CEEB1}"/>
              </a:ext>
            </a:extLst>
          </p:cNvPr>
          <p:cNvSpPr>
            <a:spLocks noGrp="1"/>
          </p:cNvSpPr>
          <p:nvPr>
            <p:ph type="dt" sz="half" idx="10"/>
          </p:nvPr>
        </p:nvSpPr>
        <p:spPr/>
        <p:txBody>
          <a:bodyPr/>
          <a:lstStyle/>
          <a:p>
            <a:fld id="{FF27026B-CAB1-4729-A4F7-2AA6DE3E76E2}" type="datetimeFigureOut">
              <a:rPr lang="en-US" smtClean="0"/>
              <a:t>10/22/2024</a:t>
            </a:fld>
            <a:endParaRPr lang="en-US"/>
          </a:p>
        </p:txBody>
      </p:sp>
      <p:sp>
        <p:nvSpPr>
          <p:cNvPr id="6" name="Footer Placeholder 5">
            <a:extLst>
              <a:ext uri="{FF2B5EF4-FFF2-40B4-BE49-F238E27FC236}">
                <a16:creationId xmlns:a16="http://schemas.microsoft.com/office/drawing/2014/main" id="{A2977405-0222-E68B-6685-570C3B3D24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9394FE-E20E-D0A2-7B95-B1F7A99BD41F}"/>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3038337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648BC2-284A-D82C-FB38-1D135D3AD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A24D1A-EE05-129E-2A44-33B3772DD6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827FBC-74AC-3988-EBD4-16B471260E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27026B-CAB1-4729-A4F7-2AA6DE3E76E2}" type="datetimeFigureOut">
              <a:rPr lang="en-US" smtClean="0"/>
              <a:t>10/22/2024</a:t>
            </a:fld>
            <a:endParaRPr lang="en-US"/>
          </a:p>
        </p:txBody>
      </p:sp>
      <p:sp>
        <p:nvSpPr>
          <p:cNvPr id="5" name="Footer Placeholder 4">
            <a:extLst>
              <a:ext uri="{FF2B5EF4-FFF2-40B4-BE49-F238E27FC236}">
                <a16:creationId xmlns:a16="http://schemas.microsoft.com/office/drawing/2014/main" id="{D9E4C418-22A7-4D26-3E54-13CB785B2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D2A54BC-9505-747D-A125-F06EBEBFF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56D7AF-5BD0-46A3-BD99-82B113D436E1}" type="slidenum">
              <a:rPr lang="en-US" smtClean="0"/>
              <a:t>‹#›</a:t>
            </a:fld>
            <a:endParaRPr lang="en-US"/>
          </a:p>
        </p:txBody>
      </p:sp>
    </p:spTree>
    <p:extLst>
      <p:ext uri="{BB962C8B-B14F-4D97-AF65-F5344CB8AC3E}">
        <p14:creationId xmlns:p14="http://schemas.microsoft.com/office/powerpoint/2010/main" val="2657892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mdpi.com/1996-1073/11/5/1031"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63D-FEB0-1FE9-2FD7-7DD558E8A8F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C1A664C-4826-5BCF-9359-915F1C5A73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87297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B9EE72-DE4F-06B5-85F3-D5FACF3E1DB3}"/>
              </a:ext>
            </a:extLst>
          </p:cNvPr>
          <p:cNvGrpSpPr/>
          <p:nvPr/>
        </p:nvGrpSpPr>
        <p:grpSpPr>
          <a:xfrm>
            <a:off x="6658827" y="428006"/>
            <a:ext cx="4851400" cy="2901950"/>
            <a:chOff x="0" y="0"/>
            <a:chExt cx="5048250" cy="3061335"/>
          </a:xfrm>
        </p:grpSpPr>
        <p:pic>
          <p:nvPicPr>
            <p:cNvPr id="3" name="Picture 2" descr="A graph with a line&#10;&#10;Description automatically generated">
              <a:extLst>
                <a:ext uri="{FF2B5EF4-FFF2-40B4-BE49-F238E27FC236}">
                  <a16:creationId xmlns:a16="http://schemas.microsoft.com/office/drawing/2014/main" id="{7E9ADDF8-E960-C399-69EE-958558D9A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48250" cy="3061335"/>
            </a:xfrm>
            <a:prstGeom prst="rect">
              <a:avLst/>
            </a:prstGeom>
          </p:spPr>
        </p:pic>
        <p:sp>
          <p:nvSpPr>
            <p:cNvPr id="4" name="Oval 3">
              <a:extLst>
                <a:ext uri="{FF2B5EF4-FFF2-40B4-BE49-F238E27FC236}">
                  <a16:creationId xmlns:a16="http://schemas.microsoft.com/office/drawing/2014/main" id="{89BA938C-FA59-0C4B-33B5-D84C527C7878}"/>
                </a:ext>
              </a:extLst>
            </p:cNvPr>
            <p:cNvSpPr/>
            <p:nvPr/>
          </p:nvSpPr>
          <p:spPr>
            <a:xfrm>
              <a:off x="2965450" y="234950"/>
              <a:ext cx="152400" cy="2413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 name="Group 4">
            <a:extLst>
              <a:ext uri="{FF2B5EF4-FFF2-40B4-BE49-F238E27FC236}">
                <a16:creationId xmlns:a16="http://schemas.microsoft.com/office/drawing/2014/main" id="{B63E84C1-7B2D-AC28-CF84-7DE6B37E1AA0}"/>
              </a:ext>
            </a:extLst>
          </p:cNvPr>
          <p:cNvGrpSpPr/>
          <p:nvPr/>
        </p:nvGrpSpPr>
        <p:grpSpPr>
          <a:xfrm>
            <a:off x="6586685" y="3489789"/>
            <a:ext cx="4772660" cy="2889250"/>
            <a:chOff x="0" y="0"/>
            <a:chExt cx="4880610" cy="2998470"/>
          </a:xfrm>
        </p:grpSpPr>
        <p:pic>
          <p:nvPicPr>
            <p:cNvPr id="6" name="Picture 5" descr="A graph with a line graph&#10;&#10;Description automatically generated">
              <a:extLst>
                <a:ext uri="{FF2B5EF4-FFF2-40B4-BE49-F238E27FC236}">
                  <a16:creationId xmlns:a16="http://schemas.microsoft.com/office/drawing/2014/main" id="{8C169D53-0EA7-4F01-111D-F117A165A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880610" cy="2998470"/>
            </a:xfrm>
            <a:prstGeom prst="rect">
              <a:avLst/>
            </a:prstGeom>
          </p:spPr>
        </p:pic>
        <p:sp>
          <p:nvSpPr>
            <p:cNvPr id="7" name="Oval 6">
              <a:extLst>
                <a:ext uri="{FF2B5EF4-FFF2-40B4-BE49-F238E27FC236}">
                  <a16:creationId xmlns:a16="http://schemas.microsoft.com/office/drawing/2014/main" id="{619CCBF5-344B-1651-CCFA-28CACCF75830}"/>
                </a:ext>
              </a:extLst>
            </p:cNvPr>
            <p:cNvSpPr/>
            <p:nvPr/>
          </p:nvSpPr>
          <p:spPr>
            <a:xfrm>
              <a:off x="2933700" y="361950"/>
              <a:ext cx="152400" cy="2413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8" name="Group 7">
            <a:extLst>
              <a:ext uri="{FF2B5EF4-FFF2-40B4-BE49-F238E27FC236}">
                <a16:creationId xmlns:a16="http://schemas.microsoft.com/office/drawing/2014/main" id="{A043EC74-0210-98AD-3D6C-F7E53C834D09}"/>
              </a:ext>
            </a:extLst>
          </p:cNvPr>
          <p:cNvGrpSpPr/>
          <p:nvPr/>
        </p:nvGrpSpPr>
        <p:grpSpPr>
          <a:xfrm>
            <a:off x="728314" y="580343"/>
            <a:ext cx="5048250" cy="3110230"/>
            <a:chOff x="0" y="0"/>
            <a:chExt cx="5048250" cy="3110230"/>
          </a:xfrm>
        </p:grpSpPr>
        <p:pic>
          <p:nvPicPr>
            <p:cNvPr id="9" name="Picture 8" descr="A graph with blue lines&#10;&#10;Description automatically generated">
              <a:extLst>
                <a:ext uri="{FF2B5EF4-FFF2-40B4-BE49-F238E27FC236}">
                  <a16:creationId xmlns:a16="http://schemas.microsoft.com/office/drawing/2014/main" id="{1D054439-6BE1-E3E4-8E05-96080CAFE8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048250" cy="3110230"/>
            </a:xfrm>
            <a:prstGeom prst="rect">
              <a:avLst/>
            </a:prstGeom>
          </p:spPr>
        </p:pic>
        <p:sp>
          <p:nvSpPr>
            <p:cNvPr id="10" name="Oval 9">
              <a:extLst>
                <a:ext uri="{FF2B5EF4-FFF2-40B4-BE49-F238E27FC236}">
                  <a16:creationId xmlns:a16="http://schemas.microsoft.com/office/drawing/2014/main" id="{654B8A7B-D192-9B39-48FC-1B2C0633D2FF}"/>
                </a:ext>
              </a:extLst>
            </p:cNvPr>
            <p:cNvSpPr/>
            <p:nvPr/>
          </p:nvSpPr>
          <p:spPr>
            <a:xfrm>
              <a:off x="1733550" y="787400"/>
              <a:ext cx="152400" cy="2413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418592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16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182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3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62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947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582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235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127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90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8448AA-9078-2025-C380-081ED7319725}"/>
              </a:ext>
            </a:extLst>
          </p:cNvPr>
          <p:cNvSpPr txBox="1"/>
          <p:nvPr/>
        </p:nvSpPr>
        <p:spPr>
          <a:xfrm>
            <a:off x="3047071" y="2136339"/>
            <a:ext cx="6094140" cy="2585323"/>
          </a:xfrm>
          <a:prstGeom prst="rect">
            <a:avLst/>
          </a:prstGeom>
          <a:noFill/>
        </p:spPr>
        <p:txBody>
          <a:bodyPr wrap="square">
            <a:spAutoFit/>
          </a:bodyPr>
          <a:lstStyle/>
          <a:p>
            <a:pPr algn="l"/>
            <a:r>
              <a:rPr lang="en-US" b="0" i="0" dirty="0">
                <a:solidFill>
                  <a:srgbClr val="212529"/>
                </a:solidFill>
                <a:effectLst/>
                <a:highlight>
                  <a:srgbClr val="FFFFFF"/>
                </a:highlight>
                <a:latin typeface="Helvetica Neue"/>
              </a:rPr>
              <a:t>Hawaii Natural Energy Institute (</a:t>
            </a:r>
            <a:r>
              <a:rPr lang="en-US" b="0" i="0" dirty="0" err="1">
                <a:solidFill>
                  <a:srgbClr val="212529"/>
                </a:solidFill>
                <a:effectLst/>
                <a:highlight>
                  <a:srgbClr val="FFFFFF"/>
                </a:highlight>
                <a:latin typeface="Helvetica Neue"/>
              </a:rPr>
              <a:t>HNEI</a:t>
            </a:r>
            <a:r>
              <a:rPr lang="en-US" b="0" i="0" dirty="0">
                <a:solidFill>
                  <a:srgbClr val="212529"/>
                </a:solidFill>
                <a:effectLst/>
                <a:highlight>
                  <a:srgbClr val="FFFFFF"/>
                </a:highlight>
                <a:latin typeface="Helvetica Neue"/>
              </a:rPr>
              <a:t>)</a:t>
            </a:r>
          </a:p>
          <a:p>
            <a:pPr algn="just"/>
            <a:r>
              <a:rPr lang="en-US" b="0" i="0" dirty="0">
                <a:solidFill>
                  <a:srgbClr val="212529"/>
                </a:solidFill>
                <a:effectLst/>
                <a:highlight>
                  <a:srgbClr val="FFFFFF"/>
                </a:highlight>
                <a:latin typeface="Helvetica Neue"/>
              </a:rPr>
              <a:t>The dataset from </a:t>
            </a:r>
            <a:r>
              <a:rPr lang="en-US" b="0" i="0" dirty="0" err="1">
                <a:solidFill>
                  <a:srgbClr val="212529"/>
                </a:solidFill>
                <a:effectLst/>
                <a:highlight>
                  <a:srgbClr val="FFFFFF"/>
                </a:highlight>
                <a:latin typeface="Helvetica Neue"/>
              </a:rPr>
              <a:t>HNEI</a:t>
            </a:r>
            <a:r>
              <a:rPr lang="en-US" b="0" i="0" dirty="0">
                <a:solidFill>
                  <a:srgbClr val="212529"/>
                </a:solidFill>
                <a:effectLst/>
                <a:highlight>
                  <a:srgbClr val="FFFFFF"/>
                </a:highlight>
                <a:latin typeface="Helvetica Neue"/>
              </a:rPr>
              <a:t> used in the publication "</a:t>
            </a:r>
            <a:r>
              <a:rPr lang="en-US" b="0" i="0" u="none" strike="noStrike" dirty="0">
                <a:solidFill>
                  <a:srgbClr val="007BFF"/>
                </a:solidFill>
                <a:effectLst/>
                <a:highlight>
                  <a:srgbClr val="FFFFFF"/>
                </a:highlight>
                <a:latin typeface="Helvetica Neue"/>
                <a:hlinkClick r:id="rId2"/>
              </a:rPr>
              <a:t>Intrinsic Variability in the Degradation of a Batch of Commercial 18650 Lithium-Ion Cells</a:t>
            </a:r>
            <a:r>
              <a:rPr lang="en-US" b="0" i="0" dirty="0">
                <a:solidFill>
                  <a:srgbClr val="212529"/>
                </a:solidFill>
                <a:effectLst/>
                <a:highlight>
                  <a:srgbClr val="FFFFFF"/>
                </a:highlight>
                <a:latin typeface="Helvetica Neue"/>
              </a:rPr>
              <a:t>" consists of commercial 18650 cells with a graphite negative electrode and a blended positive electrode composed of </a:t>
            </a:r>
            <a:r>
              <a:rPr lang="en-US" b="0" i="0" dirty="0" err="1">
                <a:solidFill>
                  <a:srgbClr val="212529"/>
                </a:solidFill>
                <a:effectLst/>
                <a:highlight>
                  <a:srgbClr val="FFFFFF"/>
                </a:highlight>
                <a:latin typeface="Helvetica Neue"/>
              </a:rPr>
              <a:t>NMC</a:t>
            </a:r>
            <a:r>
              <a:rPr lang="en-US" b="0" i="0" dirty="0">
                <a:solidFill>
                  <a:srgbClr val="212529"/>
                </a:solidFill>
                <a:effectLst/>
                <a:highlight>
                  <a:srgbClr val="FFFFFF"/>
                </a:highlight>
                <a:latin typeface="Helvetica Neue"/>
              </a:rPr>
              <a:t> and </a:t>
            </a:r>
            <a:r>
              <a:rPr lang="en-US" b="0" i="0" dirty="0" err="1">
                <a:solidFill>
                  <a:srgbClr val="212529"/>
                </a:solidFill>
                <a:effectLst/>
                <a:highlight>
                  <a:srgbClr val="FFFFFF"/>
                </a:highlight>
                <a:latin typeface="Helvetica Neue"/>
              </a:rPr>
              <a:t>LCO</a:t>
            </a:r>
            <a:r>
              <a:rPr lang="en-US" b="0" i="0" dirty="0">
                <a:solidFill>
                  <a:srgbClr val="212529"/>
                </a:solidFill>
                <a:effectLst/>
                <a:highlight>
                  <a:srgbClr val="FFFFFF"/>
                </a:highlight>
                <a:latin typeface="Helvetica Neue"/>
              </a:rPr>
              <a:t>. The cell was cycled at </a:t>
            </a:r>
            <a:r>
              <a:rPr lang="en-US" b="0" i="0" dirty="0" err="1">
                <a:solidFill>
                  <a:srgbClr val="212529"/>
                </a:solidFill>
                <a:effectLst/>
                <a:highlight>
                  <a:srgbClr val="FFFFFF"/>
                </a:highlight>
                <a:latin typeface="Helvetica Neue"/>
              </a:rPr>
              <a:t>1.5C</a:t>
            </a:r>
            <a:r>
              <a:rPr lang="en-US" b="0" i="0" dirty="0">
                <a:solidFill>
                  <a:srgbClr val="212529"/>
                </a:solidFill>
                <a:effectLst/>
                <a:highlight>
                  <a:srgbClr val="FFFFFF"/>
                </a:highlight>
                <a:latin typeface="Helvetica Neue"/>
              </a:rPr>
              <a:t> to 100% DOD for more than 1000 cycles at room temperature. This study examines the influence of intrinsic cell-to-cell variations on aging.</a:t>
            </a:r>
          </a:p>
        </p:txBody>
      </p:sp>
      <p:pic>
        <p:nvPicPr>
          <p:cNvPr id="2050" name="Picture 2" descr="Energies 11 01031 g005 550">
            <a:extLst>
              <a:ext uri="{FF2B5EF4-FFF2-40B4-BE49-F238E27FC236}">
                <a16:creationId xmlns:a16="http://schemas.microsoft.com/office/drawing/2014/main" id="{08E3011D-D7D8-8EFD-9123-DC469F5929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030" y="228949"/>
            <a:ext cx="523875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461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7279" y="4834865"/>
            <a:ext cx="11525335" cy="1200329"/>
          </a:xfrm>
          <a:prstGeom prst="rect">
            <a:avLst/>
          </a:prstGeom>
        </p:spPr>
        <p:txBody>
          <a:bodyPr wrap="none">
            <a:spAutoFit/>
          </a:bodyPr>
          <a:lstStyle/>
          <a:p>
            <a:r>
              <a:rPr lang="en-US" b="1" dirty="0">
                <a:latin typeface="Arial" panose="020B0604020202020204" pitchFamily="34" charset="0"/>
                <a:cs typeface="Arial" panose="020B0604020202020204" pitchFamily="34" charset="0"/>
              </a:rPr>
              <a:t>Charging: </a:t>
            </a:r>
            <a:r>
              <a:rPr lang="en-US" dirty="0">
                <a:latin typeface="Arial" panose="020B0604020202020204" pitchFamily="34" charset="0"/>
                <a:cs typeface="Arial" panose="020B0604020202020204" pitchFamily="34" charset="0"/>
              </a:rPr>
              <a:t>The electrons are forced to released at the cathode and move externally to the anode. </a:t>
            </a:r>
          </a:p>
          <a:p>
            <a:r>
              <a:rPr lang="en-US" dirty="0">
                <a:latin typeface="Arial" panose="020B0604020202020204" pitchFamily="34" charset="0"/>
                <a:cs typeface="Arial" panose="020B0604020202020204" pitchFamily="34" charset="0"/>
              </a:rPr>
              <a:t>Simultaneously, the Li-ions move in the same direction, but internally, from cathode to anode via the electrolyte.</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3882788" y="1364776"/>
            <a:ext cx="5807122" cy="3118514"/>
          </a:xfrm>
          <a:prstGeom prst="rect">
            <a:avLst/>
          </a:prstGeom>
          <a:solidFill>
            <a:schemeClr val="bg1"/>
          </a:solidFill>
        </p:spPr>
        <p:txBody>
          <a:bodyPr wrap="square" rtlCol="0">
            <a:spAutoFit/>
          </a:bodyPr>
          <a:lstStyle/>
          <a:p>
            <a:endParaRPr lang="en-US" dirty="0"/>
          </a:p>
        </p:txBody>
      </p:sp>
      <p:pic>
        <p:nvPicPr>
          <p:cNvPr id="63491" name="Picture 3" descr="C:\Fengjiao-files in Clemson\Files in 2018 summer\ezgif.com-gif-maker (1).gif"/>
          <p:cNvPicPr>
            <a:picLocks noChangeAspect="1" noChangeArrowheads="1" noCrop="1"/>
          </p:cNvPicPr>
          <p:nvPr/>
        </p:nvPicPr>
        <p:blipFill>
          <a:blip r:embed="rId3"/>
          <a:srcRect/>
          <a:stretch>
            <a:fillRect/>
          </a:stretch>
        </p:blipFill>
        <p:spPr bwMode="auto">
          <a:xfrm>
            <a:off x="5330588" y="158144"/>
            <a:ext cx="6023212" cy="4291539"/>
          </a:xfrm>
          <a:prstGeom prst="rect">
            <a:avLst/>
          </a:prstGeom>
          <a:noFill/>
        </p:spPr>
      </p:pic>
      <p:sp>
        <p:nvSpPr>
          <p:cNvPr id="11" name="Rectangle 10">
            <a:extLst>
              <a:ext uri="{FF2B5EF4-FFF2-40B4-BE49-F238E27FC236}">
                <a16:creationId xmlns:a16="http://schemas.microsoft.com/office/drawing/2014/main" id="{73A6307B-F428-3248-BBAD-E35B9B335562}"/>
              </a:ext>
            </a:extLst>
          </p:cNvPr>
          <p:cNvSpPr/>
          <p:nvPr/>
        </p:nvSpPr>
        <p:spPr>
          <a:xfrm>
            <a:off x="572680" y="5773222"/>
            <a:ext cx="11525335" cy="646331"/>
          </a:xfrm>
          <a:prstGeom prst="rect">
            <a:avLst/>
          </a:prstGeom>
        </p:spPr>
        <p:txBody>
          <a:bodyPr wrap="none">
            <a:spAutoFit/>
          </a:bodyPr>
          <a:lstStyle/>
          <a:p>
            <a:r>
              <a:rPr lang="en-US" b="1" dirty="0">
                <a:latin typeface="Arial" panose="020B0604020202020204" pitchFamily="34" charset="0"/>
                <a:cs typeface="Arial" panose="020B0604020202020204" pitchFamily="34" charset="0"/>
              </a:rPr>
              <a:t>Discharging: </a:t>
            </a:r>
            <a:r>
              <a:rPr lang="en-US" dirty="0">
                <a:latin typeface="Arial" panose="020B0604020202020204" pitchFamily="34" charset="0"/>
                <a:cs typeface="Arial" panose="020B0604020202020204" pitchFamily="34" charset="0"/>
              </a:rPr>
              <a:t>The electrons move from anode to cathode through external load. </a:t>
            </a:r>
          </a:p>
          <a:p>
            <a:r>
              <a:rPr lang="en-US" dirty="0">
                <a:latin typeface="Arial" panose="020B0604020202020204" pitchFamily="34" charset="0"/>
                <a:cs typeface="Arial" panose="020B0604020202020204" pitchFamily="34" charset="0"/>
              </a:rPr>
              <a:t>Simultaneously, the Li-ions move in the same direction, but internally, from anode to cathode via the electrolyte.</a:t>
            </a:r>
          </a:p>
        </p:txBody>
      </p:sp>
      <p:sp>
        <p:nvSpPr>
          <p:cNvPr id="3" name="Slide Number Placeholder 2">
            <a:extLst>
              <a:ext uri="{FF2B5EF4-FFF2-40B4-BE49-F238E27FC236}">
                <a16:creationId xmlns:a16="http://schemas.microsoft.com/office/drawing/2014/main" id="{4FB0D53A-06FE-844B-A993-A75D586A379A}"/>
              </a:ext>
            </a:extLst>
          </p:cNvPr>
          <p:cNvSpPr>
            <a:spLocks noGrp="1"/>
          </p:cNvSpPr>
          <p:nvPr>
            <p:ph type="sldNum" sz="quarter" idx="12"/>
          </p:nvPr>
        </p:nvSpPr>
        <p:spPr/>
        <p:txBody>
          <a:bodyPr/>
          <a:lstStyle/>
          <a:p>
            <a:fld id="{508D91FE-9D1E-EA4B-9464-92BCF9091D44}" type="slidenum">
              <a:rPr lang="en-US" smtClean="0"/>
              <a:t>3</a:t>
            </a:fld>
            <a:endParaRPr lang="en-US"/>
          </a:p>
        </p:txBody>
      </p:sp>
      <p:pic>
        <p:nvPicPr>
          <p:cNvPr id="1026" name="Picture 2" descr="3.6V NMC 18650 Cell - Poweroad Renewable Energy Co., Ltd.">
            <a:extLst>
              <a:ext uri="{FF2B5EF4-FFF2-40B4-BE49-F238E27FC236}">
                <a16:creationId xmlns:a16="http://schemas.microsoft.com/office/drawing/2014/main" id="{A98BEC2A-4796-97E7-518D-9B95F64B3F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57" t="17073" r="16965" b="15447"/>
          <a:stretch/>
        </p:blipFill>
        <p:spPr bwMode="auto">
          <a:xfrm>
            <a:off x="1059366" y="936702"/>
            <a:ext cx="3178097" cy="3240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98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3D834A28-D1D9-264B-6961-EFE4C1A6FEB3}"/>
              </a:ext>
            </a:extLst>
          </p:cNvPr>
          <p:cNvGraphicFramePr>
            <a:graphicFrameLocks noGrp="1"/>
          </p:cNvGraphicFramePr>
          <p:nvPr>
            <p:extLst>
              <p:ext uri="{D42A27DB-BD31-4B8C-83A1-F6EECF244321}">
                <p14:modId xmlns:p14="http://schemas.microsoft.com/office/powerpoint/2010/main" val="245210686"/>
              </p:ext>
            </p:extLst>
          </p:nvPr>
        </p:nvGraphicFramePr>
        <p:xfrm>
          <a:off x="1554526" y="1123527"/>
          <a:ext cx="9082943" cy="4604801"/>
        </p:xfrm>
        <a:graphic>
          <a:graphicData uri="http://schemas.openxmlformats.org/drawingml/2006/table">
            <a:tbl>
              <a:tblPr firstRow="1" firstCol="1" bandRow="1">
                <a:noFill/>
                <a:tableStyleId>{8799B23B-EC83-4686-B30A-512413B5E67A}</a:tableStyleId>
              </a:tblPr>
              <a:tblGrid>
                <a:gridCol w="9082943">
                  <a:extLst>
                    <a:ext uri="{9D8B030D-6E8A-4147-A177-3AD203B41FA5}">
                      <a16:colId xmlns:a16="http://schemas.microsoft.com/office/drawing/2014/main" val="3098629503"/>
                    </a:ext>
                  </a:extLst>
                </a:gridCol>
              </a:tblGrid>
              <a:tr h="497156">
                <a:tc>
                  <a:txBody>
                    <a:bodyPr/>
                    <a:lstStyle/>
                    <a:p>
                      <a:pPr marL="0" lvl="0" indent="0" algn="just">
                        <a:spcAft>
                          <a:spcPts val="800"/>
                        </a:spcAft>
                        <a:buClr>
                          <a:srgbClr val="2E74B5"/>
                        </a:buClr>
                        <a:buSzPts val="2400"/>
                        <a:buFont typeface="Arial" panose="020B0604020202020204" pitchFamily="34" charset="0"/>
                        <a:buNone/>
                        <a:tabLst>
                          <a:tab pos="228600" algn="l"/>
                        </a:tabLst>
                      </a:pPr>
                      <a:r>
                        <a:rPr lang="en-US" sz="2100" b="0" kern="100" cap="none" spc="60">
                          <a:solidFill>
                            <a:schemeClr val="bg1"/>
                          </a:solidFill>
                          <a:effectLst/>
                        </a:rPr>
                        <a:t>Features</a:t>
                      </a:r>
                      <a:endParaRPr lang="en-US" sz="2100" b="0" kern="100" cap="none" spc="60">
                        <a:solidFill>
                          <a:schemeClr val="bg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642231683"/>
                  </a:ext>
                </a:extLst>
              </a:tr>
              <a:tr h="456405">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1900" b="1" kern="100" cap="none" spc="0">
                          <a:solidFill>
                            <a:schemeClr val="tx1"/>
                          </a:solidFill>
                          <a:effectLst/>
                        </a:rPr>
                        <a:t>Cycle_Index</a:t>
                      </a:r>
                      <a:endParaRPr lang="en-US" sz="19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2446839238"/>
                  </a:ext>
                </a:extLst>
              </a:tr>
              <a:tr h="456405">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1900" b="1" kern="100" cap="none" spc="0">
                          <a:solidFill>
                            <a:schemeClr val="tx1"/>
                          </a:solidFill>
                          <a:effectLst/>
                        </a:rPr>
                        <a:t>Discharge Time (s)</a:t>
                      </a:r>
                      <a:endParaRPr lang="en-US" sz="19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772271203"/>
                  </a:ext>
                </a:extLst>
              </a:tr>
              <a:tr h="456405">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1900" b="1" kern="100" cap="none" spc="0">
                          <a:solidFill>
                            <a:schemeClr val="tx1"/>
                          </a:solidFill>
                          <a:effectLst/>
                        </a:rPr>
                        <a:t>Decrement 3.6-3.4V (s)</a:t>
                      </a:r>
                      <a:endParaRPr lang="en-US" sz="19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502022508"/>
                  </a:ext>
                </a:extLst>
              </a:tr>
              <a:tr h="456405">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1900" b="1" kern="100" cap="none" spc="0">
                          <a:solidFill>
                            <a:schemeClr val="tx1"/>
                          </a:solidFill>
                          <a:effectLst/>
                        </a:rPr>
                        <a:t>Max. Voltage Dischar. (V)</a:t>
                      </a:r>
                      <a:endParaRPr lang="en-US" sz="19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128574447"/>
                  </a:ext>
                </a:extLst>
              </a:tr>
              <a:tr h="456405">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1900" b="1" kern="100" cap="none" spc="0">
                          <a:solidFill>
                            <a:schemeClr val="tx1"/>
                          </a:solidFill>
                          <a:effectLst/>
                        </a:rPr>
                        <a:t>Min. Voltage Charg. (V)</a:t>
                      </a:r>
                      <a:endParaRPr lang="en-US" sz="19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4088062053"/>
                  </a:ext>
                </a:extLst>
              </a:tr>
              <a:tr h="456405">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1900" b="1" kern="100" cap="none" spc="0">
                          <a:solidFill>
                            <a:schemeClr val="tx1"/>
                          </a:solidFill>
                          <a:effectLst/>
                        </a:rPr>
                        <a:t>Time at 4.15V (s)</a:t>
                      </a:r>
                      <a:endParaRPr lang="en-US" sz="19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27482736"/>
                  </a:ext>
                </a:extLst>
              </a:tr>
              <a:tr h="456405">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1900" b="1" kern="100" cap="none" spc="0">
                          <a:solidFill>
                            <a:schemeClr val="tx1"/>
                          </a:solidFill>
                          <a:effectLst/>
                        </a:rPr>
                        <a:t>Time constant current (s)</a:t>
                      </a:r>
                      <a:endParaRPr lang="en-US" sz="19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028195528"/>
                  </a:ext>
                </a:extLst>
              </a:tr>
              <a:tr h="456405">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1900" b="1" kern="100" cap="none" spc="0">
                          <a:solidFill>
                            <a:schemeClr val="tx1"/>
                          </a:solidFill>
                          <a:effectLst/>
                        </a:rPr>
                        <a:t>Charging time (s)</a:t>
                      </a:r>
                      <a:endParaRPr lang="en-US" sz="19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16159304"/>
                  </a:ext>
                </a:extLst>
              </a:tr>
              <a:tr h="456405">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1900" b="1" kern="100" cap="none" spc="0">
                          <a:solidFill>
                            <a:schemeClr val="tx1"/>
                          </a:solidFill>
                          <a:effectLst/>
                        </a:rPr>
                        <a:t>RUL</a:t>
                      </a:r>
                      <a:endParaRPr lang="en-US" sz="19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227990" marR="227990" marT="122251"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259206154"/>
                  </a:ext>
                </a:extLst>
              </a:tr>
            </a:tbl>
          </a:graphicData>
        </a:graphic>
      </p:graphicFrame>
    </p:spTree>
    <p:extLst>
      <p:ext uri="{BB962C8B-B14F-4D97-AF65-F5344CB8AC3E}">
        <p14:creationId xmlns:p14="http://schemas.microsoft.com/office/powerpoint/2010/main" val="125319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diagram&#10;&#10;Description automatically generated with medium confidence">
            <a:extLst>
              <a:ext uri="{FF2B5EF4-FFF2-40B4-BE49-F238E27FC236}">
                <a16:creationId xmlns:a16="http://schemas.microsoft.com/office/drawing/2014/main" id="{464FF841-61AF-7296-40C0-D4F45B20110F}"/>
              </a:ext>
            </a:extLst>
          </p:cNvPr>
          <p:cNvPicPr>
            <a:picLocks noChangeAspect="1"/>
          </p:cNvPicPr>
          <p:nvPr/>
        </p:nvPicPr>
        <p:blipFill>
          <a:blip r:embed="rId2"/>
          <a:stretch>
            <a:fillRect/>
          </a:stretch>
        </p:blipFill>
        <p:spPr>
          <a:xfrm>
            <a:off x="492008" y="1137571"/>
            <a:ext cx="6356269" cy="4649911"/>
          </a:xfrm>
          <a:prstGeom prst="rect">
            <a:avLst/>
          </a:prstGeom>
        </p:spPr>
      </p:pic>
      <p:pic>
        <p:nvPicPr>
          <p:cNvPr id="3" name="Picture 2" descr="A diagram of a charger&#10;&#10;Description automatically generated">
            <a:extLst>
              <a:ext uri="{FF2B5EF4-FFF2-40B4-BE49-F238E27FC236}">
                <a16:creationId xmlns:a16="http://schemas.microsoft.com/office/drawing/2014/main" id="{0E52F57A-17FE-EA7B-820A-6A2BD20A26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9462" y="1326995"/>
            <a:ext cx="5121878" cy="3869473"/>
          </a:xfrm>
          <a:prstGeom prst="rect">
            <a:avLst/>
          </a:prstGeom>
        </p:spPr>
      </p:pic>
    </p:spTree>
    <p:extLst>
      <p:ext uri="{BB962C8B-B14F-4D97-AF65-F5344CB8AC3E}">
        <p14:creationId xmlns:p14="http://schemas.microsoft.com/office/powerpoint/2010/main" val="833710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3CA8FA-707E-1D93-46E3-976E829BD7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570" y="1093107"/>
            <a:ext cx="6360732" cy="4453267"/>
          </a:xfrm>
          <a:prstGeom prst="rect">
            <a:avLst/>
          </a:prstGeom>
        </p:spPr>
      </p:pic>
      <p:pic>
        <p:nvPicPr>
          <p:cNvPr id="3" name="Picture 2" descr="A screenshot of a diagram&#10;&#10;Description automatically generated">
            <a:extLst>
              <a:ext uri="{FF2B5EF4-FFF2-40B4-BE49-F238E27FC236}">
                <a16:creationId xmlns:a16="http://schemas.microsoft.com/office/drawing/2014/main" id="{7080DB9C-9597-65A0-8A9C-10A8D270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502" y="1208783"/>
            <a:ext cx="5282390" cy="4065743"/>
          </a:xfrm>
          <a:prstGeom prst="rect">
            <a:avLst/>
          </a:prstGeom>
        </p:spPr>
      </p:pic>
    </p:spTree>
    <p:extLst>
      <p:ext uri="{BB962C8B-B14F-4D97-AF65-F5344CB8AC3E}">
        <p14:creationId xmlns:p14="http://schemas.microsoft.com/office/powerpoint/2010/main" val="3948272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 showing different voltages&#10;&#10;Description automatically generated with medium confidence">
            <a:extLst>
              <a:ext uri="{FF2B5EF4-FFF2-40B4-BE49-F238E27FC236}">
                <a16:creationId xmlns:a16="http://schemas.microsoft.com/office/drawing/2014/main" id="{CADA1E45-930A-38CC-FA92-74DEB42DA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9561" y="176170"/>
            <a:ext cx="6713034" cy="6204990"/>
          </a:xfrm>
          <a:prstGeom prst="rect">
            <a:avLst/>
          </a:prstGeom>
        </p:spPr>
      </p:pic>
    </p:spTree>
    <p:extLst>
      <p:ext uri="{BB962C8B-B14F-4D97-AF65-F5344CB8AC3E}">
        <p14:creationId xmlns:p14="http://schemas.microsoft.com/office/powerpoint/2010/main" val="2337834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graph and a chart&#10;&#10;Description automatically generated">
            <a:extLst>
              <a:ext uri="{FF2B5EF4-FFF2-40B4-BE49-F238E27FC236}">
                <a16:creationId xmlns:a16="http://schemas.microsoft.com/office/drawing/2014/main" id="{03F71E10-868D-A989-60B4-CF3D851010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67" y="784523"/>
            <a:ext cx="10905066" cy="5288953"/>
          </a:xfrm>
          <a:prstGeom prst="rect">
            <a:avLst/>
          </a:prstGeom>
        </p:spPr>
      </p:pic>
    </p:spTree>
    <p:extLst>
      <p:ext uri="{BB962C8B-B14F-4D97-AF65-F5344CB8AC3E}">
        <p14:creationId xmlns:p14="http://schemas.microsoft.com/office/powerpoint/2010/main" val="906636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squares&#10;&#10;Description automatically generated with medium confidence">
            <a:extLst>
              <a:ext uri="{FF2B5EF4-FFF2-40B4-BE49-F238E27FC236}">
                <a16:creationId xmlns:a16="http://schemas.microsoft.com/office/drawing/2014/main" id="{05E4EF4D-4452-193A-564F-BF029DB94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429" y="512956"/>
            <a:ext cx="4224454" cy="2211971"/>
          </a:xfrm>
          <a:prstGeom prst="rect">
            <a:avLst/>
          </a:prstGeom>
        </p:spPr>
      </p:pic>
      <p:pic>
        <p:nvPicPr>
          <p:cNvPr id="4" name="Picture 3" descr="A graph with a line&#10;&#10;Description automatically generated">
            <a:extLst>
              <a:ext uri="{FF2B5EF4-FFF2-40B4-BE49-F238E27FC236}">
                <a16:creationId xmlns:a16="http://schemas.microsoft.com/office/drawing/2014/main" id="{60DF8595-8AE9-A579-E4BA-06EDF43FBE7A}"/>
              </a:ext>
            </a:extLst>
          </p:cNvPr>
          <p:cNvPicPr>
            <a:picLocks noChangeAspect="1"/>
          </p:cNvPicPr>
          <p:nvPr/>
        </p:nvPicPr>
        <p:blipFill>
          <a:blip r:embed="rId3"/>
          <a:stretch>
            <a:fillRect/>
          </a:stretch>
        </p:blipFill>
        <p:spPr>
          <a:xfrm>
            <a:off x="6958362" y="3490749"/>
            <a:ext cx="4449337" cy="2424122"/>
          </a:xfrm>
          <a:prstGeom prst="rect">
            <a:avLst/>
          </a:prstGeom>
        </p:spPr>
      </p:pic>
    </p:spTree>
    <p:extLst>
      <p:ext uri="{BB962C8B-B14F-4D97-AF65-F5344CB8AC3E}">
        <p14:creationId xmlns:p14="http://schemas.microsoft.com/office/powerpoint/2010/main" val="580488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1886</TotalTime>
  <Words>387</Words>
  <Application>Microsoft Office PowerPoint</Application>
  <PresentationFormat>Widescreen</PresentationFormat>
  <Paragraphs>23</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Aptos</vt:lpstr>
      <vt:lpstr>Aptos Display</vt:lpstr>
      <vt:lpstr>Arial</vt:lpstr>
      <vt:lpstr>Calibri</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Prakash Parajuli</dc:creator>
  <cp:lastModifiedBy>Prakash Parajuli</cp:lastModifiedBy>
  <cp:revision>1</cp:revision>
  <dcterms:created xsi:type="dcterms:W3CDTF">2024-10-22T16:29:39Z</dcterms:created>
  <dcterms:modified xsi:type="dcterms:W3CDTF">2024-10-23T23:56:16Z</dcterms:modified>
</cp:coreProperties>
</file>